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Default Extension="tiff" ContentType="image/tiff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0373" autoAdjust="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1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E4F5-0CF2-D049-8724-A2D0A1E948A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5701-C6BF-F24B-94F2-DDC9E41D4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E4F5-0CF2-D049-8724-A2D0A1E948A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5701-C6BF-F24B-94F2-DDC9E41D4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E4F5-0CF2-D049-8724-A2D0A1E948A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5701-C6BF-F24B-94F2-DDC9E41D4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E4F5-0CF2-D049-8724-A2D0A1E948A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5701-C6BF-F24B-94F2-DDC9E41D4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E4F5-0CF2-D049-8724-A2D0A1E948A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5701-C6BF-F24B-94F2-DDC9E41D4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E4F5-0CF2-D049-8724-A2D0A1E948A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5701-C6BF-F24B-94F2-DDC9E41D4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E4F5-0CF2-D049-8724-A2D0A1E948A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5701-C6BF-F24B-94F2-DDC9E41D4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E4F5-0CF2-D049-8724-A2D0A1E948A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5701-C6BF-F24B-94F2-DDC9E41D4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E4F5-0CF2-D049-8724-A2D0A1E948A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5701-C6BF-F24B-94F2-DDC9E41D4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E4F5-0CF2-D049-8724-A2D0A1E948A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5701-C6BF-F24B-94F2-DDC9E41D4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E4F5-0CF2-D049-8724-A2D0A1E948A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35701-C6BF-F24B-94F2-DDC9E41D4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5E4F5-0CF2-D049-8724-A2D0A1E948A3}" type="datetimeFigureOut">
              <a:rPr lang="en-US" smtClean="0"/>
              <a:pPr/>
              <a:t>6/4/12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35701-C6BF-F24B-94F2-DDC9E41D4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tiff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tiff"/><Relationship Id="rId3" Type="http://schemas.openxmlformats.org/officeDocument/2006/relationships/image" Target="../media/image4.tif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1) A </a:t>
            </a:r>
            <a:r>
              <a:rPr lang="en-US" dirty="0" err="1" smtClean="0"/>
              <a:t>synapomorphy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Is shared by all members of a </a:t>
            </a:r>
            <a:r>
              <a:rPr lang="en-US" dirty="0" err="1" smtClean="0"/>
              <a:t>clade</a:t>
            </a:r>
            <a:r>
              <a:rPr lang="en-US" dirty="0" smtClean="0"/>
              <a:t> of interest and also by their more distant ancestors as well as other groups</a:t>
            </a:r>
          </a:p>
          <a:p>
            <a:r>
              <a:rPr lang="en-US" dirty="0" smtClean="0"/>
              <a:t>B) Is a trait that is similar in unrelated groups of organisms because of similar past selection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C) Is a trait shared by a </a:t>
            </a:r>
            <a:r>
              <a:rPr lang="en-US" dirty="0" err="1" smtClean="0">
                <a:solidFill>
                  <a:srgbClr val="008000"/>
                </a:solidFill>
              </a:rPr>
              <a:t>clade</a:t>
            </a:r>
            <a:r>
              <a:rPr lang="en-US" dirty="0" smtClean="0">
                <a:solidFill>
                  <a:srgbClr val="008000"/>
                </a:solidFill>
              </a:rPr>
              <a:t> of interest that is a derived feature of that group</a:t>
            </a:r>
          </a:p>
          <a:p>
            <a:r>
              <a:rPr lang="en-US" dirty="0" smtClean="0"/>
              <a:t>D) Is the morphology of the synapse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2) Which node is a </a:t>
            </a:r>
            <a:r>
              <a:rPr lang="en-US" dirty="0" err="1" smtClean="0"/>
              <a:t>polytomy</a:t>
            </a:r>
            <a:r>
              <a:rPr lang="en-US" dirty="0" smtClean="0"/>
              <a:t>? = C</a:t>
            </a:r>
            <a:endParaRPr lang="en-US" dirty="0"/>
          </a:p>
        </p:txBody>
      </p:sp>
      <p:pic>
        <p:nvPicPr>
          <p:cNvPr id="9" name="Picture 4" descr="phylog_tree.jpeg                                               0000013D Evolution                      B82FED60:"/>
          <p:cNvPicPr>
            <a:picLocks noChangeAspect="1" noChangeArrowheads="1"/>
          </p:cNvPicPr>
          <p:nvPr/>
        </p:nvPicPr>
        <p:blipFill>
          <a:blip r:embed="rId2">
            <a:lum bright="-40000" contrast="80000"/>
          </a:blip>
          <a:srcRect/>
          <a:stretch>
            <a:fillRect/>
          </a:stretch>
        </p:blipFill>
        <p:spPr bwMode="auto">
          <a:xfrm>
            <a:off x="1297658" y="1752600"/>
            <a:ext cx="7541542" cy="480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9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3) Which nucleotide residue is a </a:t>
            </a:r>
            <a:r>
              <a:rPr lang="en-US" dirty="0" err="1" smtClean="0"/>
              <a:t>synapomorphy</a:t>
            </a:r>
            <a:r>
              <a:rPr lang="en-US" dirty="0" smtClean="0"/>
              <a:t> of whales and hippos?</a:t>
            </a:r>
            <a:endParaRPr lang="en-US" dirty="0"/>
          </a:p>
        </p:txBody>
      </p:sp>
      <p:pic>
        <p:nvPicPr>
          <p:cNvPr id="8" name="Picture 3" descr="whales dna.jpeg                                                00000148 Evolution                      B82FED60:"/>
          <p:cNvPicPr>
            <a:picLocks noChangeAspect="1" noChangeArrowheads="1"/>
          </p:cNvPicPr>
          <p:nvPr/>
        </p:nvPicPr>
        <p:blipFill>
          <a:blip r:embed="rId2">
            <a:lum bright="-40000" contrast="40000"/>
          </a:blip>
          <a:srcRect/>
          <a:stretch>
            <a:fillRect/>
          </a:stretch>
        </p:blipFill>
        <p:spPr bwMode="auto">
          <a:xfrm>
            <a:off x="0" y="1301765"/>
            <a:ext cx="6999069" cy="5556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209387" y="1981655"/>
            <a:ext cx="150149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en-US" sz="3600" dirty="0" smtClean="0"/>
              <a:t>142</a:t>
            </a:r>
          </a:p>
          <a:p>
            <a:pPr marL="342900" indent="-342900">
              <a:buAutoNum type="alphaUcParenR"/>
            </a:pPr>
            <a:r>
              <a:rPr lang="en-US" sz="3600" dirty="0" smtClean="0"/>
              <a:t>162</a:t>
            </a:r>
          </a:p>
          <a:p>
            <a:pPr marL="342900" indent="-342900">
              <a:buAutoNum type="alphaUcParenR"/>
            </a:pPr>
            <a:r>
              <a:rPr lang="en-US" sz="3600" dirty="0" smtClean="0">
                <a:solidFill>
                  <a:srgbClr val="008000"/>
                </a:solidFill>
              </a:rPr>
              <a:t>166</a:t>
            </a:r>
          </a:p>
          <a:p>
            <a:pPr marL="342900" indent="-342900">
              <a:buAutoNum type="alphaUcParenR"/>
            </a:pPr>
            <a:r>
              <a:rPr lang="en-US" sz="3600" dirty="0" smtClean="0"/>
              <a:t>177</a:t>
            </a:r>
          </a:p>
          <a:p>
            <a:pPr marL="342900" indent="-342900">
              <a:buAutoNum type="alphaUcParenR"/>
            </a:pPr>
            <a:r>
              <a:rPr lang="en-US" sz="3600" dirty="0" smtClean="0"/>
              <a:t>192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4) A really well supported phylogeny would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A) show concordance among multiple data sets</a:t>
            </a:r>
          </a:p>
          <a:p>
            <a:r>
              <a:rPr lang="en-US" dirty="0" smtClean="0"/>
              <a:t>B) depend upon the analytical technique used</a:t>
            </a:r>
          </a:p>
          <a:p>
            <a:r>
              <a:rPr lang="en-US" dirty="0" smtClean="0"/>
              <a:t>C) only use a </a:t>
            </a:r>
            <a:r>
              <a:rPr lang="en-US" dirty="0" err="1" smtClean="0"/>
              <a:t>cladistic</a:t>
            </a:r>
            <a:r>
              <a:rPr lang="en-US" dirty="0" smtClean="0"/>
              <a:t> approach</a:t>
            </a:r>
          </a:p>
          <a:p>
            <a:r>
              <a:rPr lang="en-US" dirty="0" smtClean="0"/>
              <a:t>D) confirm the relationships that you think should be correct before you got data</a:t>
            </a:r>
          </a:p>
          <a:p>
            <a:r>
              <a:rPr lang="en-US" dirty="0" smtClean="0"/>
              <a:t>E) always include humans as an </a:t>
            </a:r>
            <a:r>
              <a:rPr lang="en-US" dirty="0" err="1" smtClean="0"/>
              <a:t>outgroup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5), 6), AND 7)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198" y="1417638"/>
            <a:ext cx="6307149" cy="2349357"/>
          </a:xfrm>
        </p:spPr>
        <p:txBody>
          <a:bodyPr>
            <a:noAutofit/>
          </a:bodyPr>
          <a:lstStyle/>
          <a:p>
            <a:r>
              <a:rPr lang="en-US" sz="3600" dirty="0" smtClean="0"/>
              <a:t>5) which is </a:t>
            </a:r>
            <a:r>
              <a:rPr lang="en-US" sz="3600" dirty="0" err="1" smtClean="0"/>
              <a:t>paraphyletic</a:t>
            </a:r>
            <a:r>
              <a:rPr lang="en-US" sz="3600" dirty="0" smtClean="0"/>
              <a:t> = A</a:t>
            </a:r>
          </a:p>
          <a:p>
            <a:r>
              <a:rPr lang="en-US" sz="3600" dirty="0" smtClean="0"/>
              <a:t>6) which is </a:t>
            </a:r>
            <a:r>
              <a:rPr lang="en-US" sz="3600" dirty="0" smtClean="0"/>
              <a:t>polyphyletic = B</a:t>
            </a:r>
          </a:p>
          <a:p>
            <a:r>
              <a:rPr lang="en-US" sz="3600" dirty="0" smtClean="0"/>
              <a:t>7) which is </a:t>
            </a:r>
            <a:r>
              <a:rPr lang="en-US" sz="3600" dirty="0" smtClean="0"/>
              <a:t>monophyletic = C</a:t>
            </a:r>
            <a:endParaRPr lang="en-US" sz="3600" dirty="0"/>
          </a:p>
        </p:txBody>
      </p:sp>
      <p:pic>
        <p:nvPicPr>
          <p:cNvPr id="10" name="Picture 9" descr="para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67" y="4380084"/>
            <a:ext cx="2715567" cy="1955453"/>
          </a:xfrm>
          <a:prstGeom prst="rect">
            <a:avLst/>
          </a:prstGeom>
        </p:spPr>
      </p:pic>
      <p:pic>
        <p:nvPicPr>
          <p:cNvPr id="11" name="Picture 10" descr="poly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2575" y="4398340"/>
            <a:ext cx="2716876" cy="1937198"/>
          </a:xfrm>
          <a:prstGeom prst="rect">
            <a:avLst/>
          </a:prstGeom>
        </p:spPr>
      </p:pic>
      <p:pic>
        <p:nvPicPr>
          <p:cNvPr id="12" name="Picture 11" descr="mono.tif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0252" y="4380084"/>
            <a:ext cx="2733247" cy="189825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83040" y="3616699"/>
            <a:ext cx="100101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A)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652773" y="3616699"/>
            <a:ext cx="9424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6564029" y="3688642"/>
            <a:ext cx="59990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192</Words>
  <Application>Microsoft Macintosh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1) A synapomorphy</vt:lpstr>
      <vt:lpstr>2) Which node is a polytomy? = C</vt:lpstr>
      <vt:lpstr>3) Which nucleotide residue is a synapomorphy of whales and hippos?</vt:lpstr>
      <vt:lpstr>4) A really well supported phylogeny would</vt:lpstr>
      <vt:lpstr>Questions 5), 6), AND 7)</vt:lpstr>
    </vt:vector>
  </TitlesOfParts>
  <Company>California State University,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A synapomorphy</dc:title>
  <dc:creator>David A. Gray</dc:creator>
  <cp:lastModifiedBy>David A. Gray</cp:lastModifiedBy>
  <cp:revision>10</cp:revision>
  <dcterms:created xsi:type="dcterms:W3CDTF">2012-06-04T21:22:03Z</dcterms:created>
  <dcterms:modified xsi:type="dcterms:W3CDTF">2012-06-04T23:48:49Z</dcterms:modified>
</cp:coreProperties>
</file>